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TDTD순고딕" panose="020B0600000101010101" charset="-127"/>
      <p:regular r:id="rId31"/>
    </p:embeddedFont>
    <p:embeddedFont>
      <p:font typeface="TDTD한강고딕" panose="020B0600000101010101" charset="-127"/>
      <p:regular r:id="rId32"/>
    </p:embeddedFont>
    <p:embeddedFont>
      <p:font typeface="각진펜" panose="020B0600000101010101" charset="-127"/>
      <p:regular r:id="rId33"/>
    </p:embeddedFont>
    <p:embeddedFont>
      <p:font typeface="각진펜 Bold" panose="020B0600000101010101" charset="-127"/>
      <p:regular r:id="rId34"/>
    </p:embeddedFont>
    <p:embeddedFont>
      <p:font typeface="윤고딕" panose="020B0600000101010101" charset="-127"/>
      <p:regular r:id="rId35"/>
    </p:embeddedFont>
    <p:embeddedFont>
      <p:font typeface="윤고딕 Bold" panose="020B0600000101010101" charset="-127"/>
      <p:regular r:id="rId36"/>
    </p:embeddedFont>
    <p:embeddedFont>
      <p:font typeface="윤고딕 Light" panose="020B0600000101010101" charset="-127"/>
      <p:regular r:id="rId37"/>
    </p:embeddedFont>
    <p:embeddedFont>
      <p:font typeface="윤고딕 Semi-Bold" panose="020B0600000101010101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4.svg"/><Relationship Id="rId7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769610" y="669032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504229" y="4450357"/>
            <a:ext cx="13068371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영화 데이터 분석 계절, 관객수 예측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9610" y="2979492"/>
            <a:ext cx="1453760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45454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2025년 01월 27일 월요일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03592" y="7770308"/>
            <a:ext cx="5903627" cy="68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8"/>
              </a:lnSpc>
            </a:pPr>
            <a:r>
              <a:rPr lang="en-US" sz="1963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스마트팩토리혁신을 위한 AI 솔루션 개발자 양성과정 </a:t>
            </a:r>
          </a:p>
          <a:p>
            <a:pPr algn="r">
              <a:lnSpc>
                <a:spcPts val="2748"/>
              </a:lnSpc>
              <a:spcBef>
                <a:spcPct val="0"/>
              </a:spcBef>
            </a:pPr>
            <a:endParaRPr lang="en-US" sz="1963">
              <a:solidFill>
                <a:srgbClr val="545454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210076" y="8415199"/>
            <a:ext cx="1097142" cy="68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45"/>
              </a:lnSpc>
            </a:pPr>
            <a:r>
              <a:rPr lang="en-US" sz="1961">
                <a:solidFill>
                  <a:srgbClr val="545454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오시윤</a:t>
            </a:r>
          </a:p>
          <a:p>
            <a:pPr algn="r">
              <a:lnSpc>
                <a:spcPts val="2745"/>
              </a:lnSpc>
              <a:spcBef>
                <a:spcPct val="0"/>
              </a:spcBef>
            </a:pPr>
            <a:endParaRPr lang="en-US" sz="1961">
              <a:solidFill>
                <a:srgbClr val="545454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71929" y="2022124"/>
            <a:ext cx="55912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1700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91865" y="3006560"/>
            <a:ext cx="5362657" cy="5259197"/>
          </a:xfrm>
          <a:custGeom>
            <a:avLst/>
            <a:gdLst/>
            <a:ahLst/>
            <a:cxnLst/>
            <a:rect l="l" t="t" r="r" b="b"/>
            <a:pathLst>
              <a:path w="5362657" h="5259197">
                <a:moveTo>
                  <a:pt x="0" y="0"/>
                </a:moveTo>
                <a:lnTo>
                  <a:pt x="5362657" y="0"/>
                </a:lnTo>
                <a:lnTo>
                  <a:pt x="5362657" y="5259197"/>
                </a:lnTo>
                <a:lnTo>
                  <a:pt x="0" y="5259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92935" y="3006560"/>
            <a:ext cx="9925208" cy="5644962"/>
          </a:xfrm>
          <a:custGeom>
            <a:avLst/>
            <a:gdLst/>
            <a:ahLst/>
            <a:cxnLst/>
            <a:rect l="l" t="t" r="r" b="b"/>
            <a:pathLst>
              <a:path w="9925208" h="5644962">
                <a:moveTo>
                  <a:pt x="0" y="0"/>
                </a:moveTo>
                <a:lnTo>
                  <a:pt x="9925208" y="0"/>
                </a:lnTo>
                <a:lnTo>
                  <a:pt x="9925208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90378" y="1053074"/>
            <a:ext cx="76051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자료 정제 및 통합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415531"/>
            <a:ext cx="5738114" cy="84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4"/>
              </a:lnSpc>
            </a:pPr>
            <a:r>
              <a:rPr lang="en-US" sz="3300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전처리 후 5999 rows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7056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650586" y="2891828"/>
            <a:ext cx="8093653" cy="7148331"/>
          </a:xfrm>
          <a:custGeom>
            <a:avLst/>
            <a:gdLst/>
            <a:ahLst/>
            <a:cxnLst/>
            <a:rect l="l" t="t" r="r" b="b"/>
            <a:pathLst>
              <a:path w="8093653" h="7148331">
                <a:moveTo>
                  <a:pt x="0" y="0"/>
                </a:moveTo>
                <a:lnTo>
                  <a:pt x="8093653" y="0"/>
                </a:lnTo>
                <a:lnTo>
                  <a:pt x="8093653" y="7148331"/>
                </a:lnTo>
                <a:lnTo>
                  <a:pt x="0" y="7148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10981" y="5190491"/>
            <a:ext cx="6793453" cy="1713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Heatmap 을 사용하여 상관관계 분석</a:t>
            </a:r>
          </a:p>
          <a:p>
            <a:pPr algn="ctr">
              <a:lnSpc>
                <a:spcPts val="3275"/>
              </a:lnSpc>
            </a:pPr>
            <a:endParaRPr lang="en-US" sz="3199" b="1">
              <a:solidFill>
                <a:srgbClr val="FF3131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스크린 수와 관객 수의 상관계수는 0.4로, </a:t>
            </a:r>
          </a:p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스크린 수 증가가 관객 수 증가에 기여함.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1700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89888" y="2951666"/>
            <a:ext cx="12335714" cy="6306634"/>
          </a:xfrm>
          <a:custGeom>
            <a:avLst/>
            <a:gdLst/>
            <a:ahLst/>
            <a:cxnLst/>
            <a:rect l="l" t="t" r="r" b="b"/>
            <a:pathLst>
              <a:path w="12335714" h="6306634">
                <a:moveTo>
                  <a:pt x="0" y="0"/>
                </a:moveTo>
                <a:lnTo>
                  <a:pt x="12335714" y="0"/>
                </a:lnTo>
                <a:lnTo>
                  <a:pt x="12335714" y="6306634"/>
                </a:lnTo>
                <a:lnTo>
                  <a:pt x="0" y="6306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65411" y="5428107"/>
            <a:ext cx="6046512" cy="1306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1"/>
              </a:lnSpc>
            </a:pPr>
            <a:r>
              <a:rPr lang="en-US" sz="2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드라마와 애니메이션이 개봉작 수 </a:t>
            </a:r>
          </a:p>
          <a:p>
            <a:pPr algn="ctr">
              <a:lnSpc>
                <a:spcPts val="3501"/>
              </a:lnSpc>
            </a:pPr>
            <a:r>
              <a:rPr lang="en-US" sz="2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상위를 차지하며, </a:t>
            </a:r>
          </a:p>
          <a:p>
            <a:pPr algn="ctr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성인영화와 서양영화는 가장 적음.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35025" y="3072803"/>
            <a:ext cx="13656398" cy="6025886"/>
          </a:xfrm>
          <a:custGeom>
            <a:avLst/>
            <a:gdLst/>
            <a:ahLst/>
            <a:cxnLst/>
            <a:rect l="l" t="t" r="r" b="b"/>
            <a:pathLst>
              <a:path w="13656398" h="6025886">
                <a:moveTo>
                  <a:pt x="0" y="0"/>
                </a:moveTo>
                <a:lnTo>
                  <a:pt x="13656399" y="0"/>
                </a:lnTo>
                <a:lnTo>
                  <a:pt x="13656399" y="6025886"/>
                </a:lnTo>
                <a:lnTo>
                  <a:pt x="0" y="6025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63380" y="5422171"/>
            <a:ext cx="4296576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사극 장르는 평균 관객 수가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가장 높아 관객의 관심이 집중되는 장르임.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1700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181326" y="2891828"/>
            <a:ext cx="12241629" cy="6641084"/>
          </a:xfrm>
          <a:custGeom>
            <a:avLst/>
            <a:gdLst/>
            <a:ahLst/>
            <a:cxnLst/>
            <a:rect l="l" t="t" r="r" b="b"/>
            <a:pathLst>
              <a:path w="12241629" h="6641084">
                <a:moveTo>
                  <a:pt x="0" y="0"/>
                </a:moveTo>
                <a:lnTo>
                  <a:pt x="12241628" y="0"/>
                </a:lnTo>
                <a:lnTo>
                  <a:pt x="12241628" y="6641083"/>
                </a:lnTo>
                <a:lnTo>
                  <a:pt x="0" y="6641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22954" y="5347002"/>
            <a:ext cx="4865046" cy="86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  <a:spcBef>
                <a:spcPct val="0"/>
              </a:spcBef>
            </a:pPr>
            <a:r>
              <a:rPr lang="en-US" sz="251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8월과11월에 개봉 영화가 집중되어 계절적 영향이 보이는듯 함.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1700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994083" y="2891828"/>
            <a:ext cx="10768187" cy="6902323"/>
          </a:xfrm>
          <a:custGeom>
            <a:avLst/>
            <a:gdLst/>
            <a:ahLst/>
            <a:cxnLst/>
            <a:rect l="l" t="t" r="r" b="b"/>
            <a:pathLst>
              <a:path w="10768187" h="6902323">
                <a:moveTo>
                  <a:pt x="0" y="0"/>
                </a:moveTo>
                <a:lnTo>
                  <a:pt x="10768187" y="0"/>
                </a:lnTo>
                <a:lnTo>
                  <a:pt x="10768187" y="6902323"/>
                </a:lnTo>
                <a:lnTo>
                  <a:pt x="0" y="6902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2270" y="5127424"/>
            <a:ext cx="5310696" cy="121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씨네21은 네이버보다 </a:t>
            </a:r>
          </a:p>
          <a:p>
            <a:pPr algn="ctr">
              <a:lnSpc>
                <a:spcPts val="3270"/>
              </a:lnSpc>
            </a:pPr>
            <a:r>
              <a:rPr lang="en-US" sz="233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평균 평점이 낮으며, </a:t>
            </a:r>
          </a:p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평점은 관객 수 증가에 일부 영향을 미침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8528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28700" y="2891828"/>
            <a:ext cx="13363411" cy="6815340"/>
          </a:xfrm>
          <a:custGeom>
            <a:avLst/>
            <a:gdLst/>
            <a:ahLst/>
            <a:cxnLst/>
            <a:rect l="l" t="t" r="r" b="b"/>
            <a:pathLst>
              <a:path w="13363411" h="6815340">
                <a:moveTo>
                  <a:pt x="0" y="0"/>
                </a:moveTo>
                <a:lnTo>
                  <a:pt x="13363411" y="0"/>
                </a:lnTo>
                <a:lnTo>
                  <a:pt x="13363411" y="6815340"/>
                </a:lnTo>
                <a:lnTo>
                  <a:pt x="0" y="6815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23660" y="4753126"/>
            <a:ext cx="4835640" cy="304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groupby(장르, 등급)[관람객] </a:t>
            </a:r>
          </a:p>
          <a:p>
            <a:pPr algn="ctr">
              <a:lnSpc>
                <a:spcPts val="2977"/>
              </a:lnSpc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mog = movies_mean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.groupby(['장르', '등급'])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['관람객수'].sum().reset_index()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sns.barplot</a:t>
            </a:r>
          </a:p>
          <a:p>
            <a:pPr algn="ctr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(data=mog, x='장르', y='관람객수', hue='등급', palette='Set2')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555777" y="4952968"/>
            <a:ext cx="176155" cy="17615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1700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50285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28700" y="3154679"/>
            <a:ext cx="11992768" cy="7015770"/>
          </a:xfrm>
          <a:custGeom>
            <a:avLst/>
            <a:gdLst/>
            <a:ahLst/>
            <a:cxnLst/>
            <a:rect l="l" t="t" r="r" b="b"/>
            <a:pathLst>
              <a:path w="11992768" h="7015770">
                <a:moveTo>
                  <a:pt x="0" y="0"/>
                </a:moveTo>
                <a:lnTo>
                  <a:pt x="11992768" y="0"/>
                </a:lnTo>
                <a:lnTo>
                  <a:pt x="11992768" y="7015769"/>
                </a:lnTo>
                <a:lnTo>
                  <a:pt x="0" y="7015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26180" y="2636180"/>
            <a:ext cx="4835640" cy="356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등급별 장르 개봉편수 그래프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21468" y="3701305"/>
            <a:ext cx="4835640" cy="498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groupby(장르, 등급)[개봉월]</a:t>
            </a:r>
          </a:p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movie_grade = movies_mean.groupby(['장르','등급'])[['개봉월']]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.count().reset_index()</a:t>
            </a:r>
          </a:p>
          <a:p>
            <a:pPr algn="ctr">
              <a:lnSpc>
                <a:spcPts val="2977"/>
              </a:lnSpc>
            </a:pPr>
            <a:endParaRPr lang="en-US" sz="2126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sns.catplot(data=movie_grade, 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x='등급별', y='개봉편수', hue='장르', 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kind='bar', col='등급별',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sharey=False, sharex=False,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height=3.5, aspect=1.5,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col_wrap=2)</a:t>
            </a:r>
          </a:p>
          <a:p>
            <a:pPr algn="ctr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plt.show()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1700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683130" y="3214658"/>
            <a:ext cx="8571130" cy="2341904"/>
          </a:xfrm>
          <a:custGeom>
            <a:avLst/>
            <a:gdLst/>
            <a:ahLst/>
            <a:cxnLst/>
            <a:rect l="l" t="t" r="r" b="b"/>
            <a:pathLst>
              <a:path w="8571130" h="2341904">
                <a:moveTo>
                  <a:pt x="0" y="0"/>
                </a:moveTo>
                <a:lnTo>
                  <a:pt x="8571130" y="0"/>
                </a:lnTo>
                <a:lnTo>
                  <a:pt x="8571130" y="2341904"/>
                </a:lnTo>
                <a:lnTo>
                  <a:pt x="0" y="2341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3130" y="5943486"/>
            <a:ext cx="7684249" cy="533801"/>
          </a:xfrm>
          <a:custGeom>
            <a:avLst/>
            <a:gdLst/>
            <a:ahLst/>
            <a:cxnLst/>
            <a:rect l="l" t="t" r="r" b="b"/>
            <a:pathLst>
              <a:path w="7684249" h="533801">
                <a:moveTo>
                  <a:pt x="0" y="0"/>
                </a:moveTo>
                <a:lnTo>
                  <a:pt x="7684249" y="0"/>
                </a:lnTo>
                <a:lnTo>
                  <a:pt x="7684249" y="533801"/>
                </a:lnTo>
                <a:lnTo>
                  <a:pt x="0" y="5338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83130" y="6822432"/>
            <a:ext cx="8571130" cy="1029245"/>
          </a:xfrm>
          <a:custGeom>
            <a:avLst/>
            <a:gdLst/>
            <a:ahLst/>
            <a:cxnLst/>
            <a:rect l="l" t="t" r="r" b="b"/>
            <a:pathLst>
              <a:path w="8571130" h="1029245">
                <a:moveTo>
                  <a:pt x="0" y="0"/>
                </a:moveTo>
                <a:lnTo>
                  <a:pt x="8571130" y="0"/>
                </a:lnTo>
                <a:lnTo>
                  <a:pt x="8571130" y="1029245"/>
                </a:lnTo>
                <a:lnTo>
                  <a:pt x="0" y="10292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3130" y="8242202"/>
            <a:ext cx="8571130" cy="647896"/>
          </a:xfrm>
          <a:custGeom>
            <a:avLst/>
            <a:gdLst/>
            <a:ahLst/>
            <a:cxnLst/>
            <a:rect l="l" t="t" r="r" b="b"/>
            <a:pathLst>
              <a:path w="8571130" h="647896">
                <a:moveTo>
                  <a:pt x="0" y="0"/>
                </a:moveTo>
                <a:lnTo>
                  <a:pt x="8571130" y="0"/>
                </a:lnTo>
                <a:lnTo>
                  <a:pt x="8571130" y="647896"/>
                </a:lnTo>
                <a:lnTo>
                  <a:pt x="0" y="6478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54260" y="3038332"/>
            <a:ext cx="3693971" cy="2905154"/>
          </a:xfrm>
          <a:custGeom>
            <a:avLst/>
            <a:gdLst/>
            <a:ahLst/>
            <a:cxnLst/>
            <a:rect l="l" t="t" r="r" b="b"/>
            <a:pathLst>
              <a:path w="3693971" h="2905154">
                <a:moveTo>
                  <a:pt x="0" y="0"/>
                </a:moveTo>
                <a:lnTo>
                  <a:pt x="3693971" y="0"/>
                </a:lnTo>
                <a:lnTo>
                  <a:pt x="3693971" y="2905154"/>
                </a:lnTo>
                <a:lnTo>
                  <a:pt x="0" y="29051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48231" y="3049171"/>
            <a:ext cx="3599339" cy="2832578"/>
          </a:xfrm>
          <a:custGeom>
            <a:avLst/>
            <a:gdLst/>
            <a:ahLst/>
            <a:cxnLst/>
            <a:rect l="l" t="t" r="r" b="b"/>
            <a:pathLst>
              <a:path w="3599339" h="2832578">
                <a:moveTo>
                  <a:pt x="0" y="0"/>
                </a:moveTo>
                <a:lnTo>
                  <a:pt x="3599339" y="0"/>
                </a:lnTo>
                <a:lnTo>
                  <a:pt x="3599339" y="2832578"/>
                </a:lnTo>
                <a:lnTo>
                  <a:pt x="0" y="28325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81136" y="6143712"/>
            <a:ext cx="4835640" cy="313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계절 예측 DNN</a:t>
            </a:r>
          </a:p>
          <a:p>
            <a:pPr algn="ctr">
              <a:lnSpc>
                <a:spcPts val="3640"/>
              </a:lnSpc>
            </a:pPr>
            <a:endParaRPr lang="en-US" sz="32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[장르. 총스크린수. 관람객수, 등급]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=계절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초기 데이터로 학습 시 정확도 : 39.25%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SMOTE를 활용해 데이터 증폭 후 : 40.42%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1700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875196" y="3703553"/>
            <a:ext cx="7104241" cy="5059081"/>
          </a:xfrm>
          <a:custGeom>
            <a:avLst/>
            <a:gdLst/>
            <a:ahLst/>
            <a:cxnLst/>
            <a:rect l="l" t="t" r="r" b="b"/>
            <a:pathLst>
              <a:path w="7104241" h="5059081">
                <a:moveTo>
                  <a:pt x="0" y="0"/>
                </a:moveTo>
                <a:lnTo>
                  <a:pt x="7104241" y="0"/>
                </a:lnTo>
                <a:lnTo>
                  <a:pt x="7104241" y="5059081"/>
                </a:lnTo>
                <a:lnTo>
                  <a:pt x="0" y="5059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883702" y="3478198"/>
            <a:ext cx="6529102" cy="5509791"/>
          </a:xfrm>
          <a:custGeom>
            <a:avLst/>
            <a:gdLst/>
            <a:ahLst/>
            <a:cxnLst/>
            <a:rect l="l" t="t" r="r" b="b"/>
            <a:pathLst>
              <a:path w="6529102" h="5509791">
                <a:moveTo>
                  <a:pt x="0" y="0"/>
                </a:moveTo>
                <a:lnTo>
                  <a:pt x="6529102" y="0"/>
                </a:lnTo>
                <a:lnTo>
                  <a:pt x="6529102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16411" y="2803696"/>
            <a:ext cx="725517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관객수 등급 예측 DNN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7056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3291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866723" y="2445068"/>
            <a:ext cx="7841428" cy="316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전처리</a:t>
            </a: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활용데이터</a:t>
            </a: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자료 정제 및 병합</a:t>
            </a: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가중치 산출을 위한 상관분석 및 그룹화, 시각화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22964" y="876300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47039" y="1515720"/>
            <a:ext cx="30004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LIST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23036" y="2445068"/>
            <a:ext cx="3833275" cy="316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서론</a:t>
            </a: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주제 선정 및 배경</a:t>
            </a: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목표</a:t>
            </a: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일정 및 개발환경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435543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2435543"/>
            <a:ext cx="722723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910263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31499" y="5919788"/>
            <a:ext cx="6632337" cy="1645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Deep Neural Network 분석</a:t>
            </a: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DNN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91741" y="5910262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86679" y="5919787"/>
            <a:ext cx="6231577" cy="240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결론</a:t>
            </a: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연구의 결과 및 시사점</a:t>
            </a: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사용데이터 출처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7860982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31499" y="7870507"/>
            <a:ext cx="6632337" cy="166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예측 시스템 구현</a:t>
            </a: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 </a:t>
            </a: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fastAPI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1700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006287" y="4725471"/>
            <a:ext cx="11099991" cy="836057"/>
          </a:xfrm>
          <a:custGeom>
            <a:avLst/>
            <a:gdLst/>
            <a:ahLst/>
            <a:cxnLst/>
            <a:rect l="l" t="t" r="r" b="b"/>
            <a:pathLst>
              <a:path w="11099991" h="836057">
                <a:moveTo>
                  <a:pt x="0" y="0"/>
                </a:moveTo>
                <a:lnTo>
                  <a:pt x="11099991" y="0"/>
                </a:lnTo>
                <a:lnTo>
                  <a:pt x="11099991" y="836058"/>
                </a:lnTo>
                <a:lnTo>
                  <a:pt x="0" y="836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070957" y="6034309"/>
            <a:ext cx="5376961" cy="516590"/>
          </a:xfrm>
          <a:custGeom>
            <a:avLst/>
            <a:gdLst/>
            <a:ahLst/>
            <a:cxnLst/>
            <a:rect l="l" t="t" r="r" b="b"/>
            <a:pathLst>
              <a:path w="5376961" h="516590">
                <a:moveTo>
                  <a:pt x="0" y="0"/>
                </a:moveTo>
                <a:lnTo>
                  <a:pt x="5376960" y="0"/>
                </a:lnTo>
                <a:lnTo>
                  <a:pt x="5376960" y="516590"/>
                </a:lnTo>
                <a:lnTo>
                  <a:pt x="0" y="5165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9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6846300"/>
            <a:ext cx="3384906" cy="3116590"/>
          </a:xfrm>
          <a:custGeom>
            <a:avLst/>
            <a:gdLst/>
            <a:ahLst/>
            <a:cxnLst/>
            <a:rect l="l" t="t" r="r" b="b"/>
            <a:pathLst>
              <a:path w="3384906" h="3116590">
                <a:moveTo>
                  <a:pt x="0" y="0"/>
                </a:moveTo>
                <a:lnTo>
                  <a:pt x="3384906" y="0"/>
                </a:lnTo>
                <a:lnTo>
                  <a:pt x="3384906" y="3116590"/>
                </a:lnTo>
                <a:lnTo>
                  <a:pt x="0" y="31165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3281588" y="5691409"/>
          <a:ext cx="10268121" cy="4130656"/>
        </p:xfrm>
        <a:graphic>
          <a:graphicData uri="http://schemas.openxmlformats.org/drawingml/2006/table">
            <a:tbl>
              <a:tblPr/>
              <a:tblGrid>
                <a:gridCol w="4763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100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965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47662" y="7996945"/>
            <a:ext cx="389532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분류분석 성능 지표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06287" y="3200670"/>
            <a:ext cx="4827472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3등급으로 학습 결과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42547" y="4111912"/>
            <a:ext cx="48274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3등급 데이터로 학습 시 정확도 : </a:t>
            </a:r>
            <a:r>
              <a:rPr lang="en-US" sz="2000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56.33%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39271" y="6065917"/>
            <a:ext cx="351210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f1 score  결과 값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24439" y="3113003"/>
            <a:ext cx="4827472" cy="65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[장르. 총스크린수. 관람객수, 등급]</a:t>
            </a:r>
          </a:p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=관객수_등급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1700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493371" y="4429151"/>
            <a:ext cx="11301259" cy="5594123"/>
          </a:xfrm>
          <a:custGeom>
            <a:avLst/>
            <a:gdLst/>
            <a:ahLst/>
            <a:cxnLst/>
            <a:rect l="l" t="t" r="r" b="b"/>
            <a:pathLst>
              <a:path w="11301259" h="5594123">
                <a:moveTo>
                  <a:pt x="0" y="0"/>
                </a:moveTo>
                <a:lnTo>
                  <a:pt x="11301258" y="0"/>
                </a:lnTo>
                <a:lnTo>
                  <a:pt x="11301258" y="5594123"/>
                </a:lnTo>
                <a:lnTo>
                  <a:pt x="0" y="55941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90282" y="3034625"/>
            <a:ext cx="4827472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3등급으로 학습 결과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4697" y="3925451"/>
            <a:ext cx="48274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3등급 데이터로 학습 시 정확도 : </a:t>
            </a:r>
            <a:r>
              <a:rPr lang="en-US" sz="2000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56.33%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08433" y="2946958"/>
            <a:ext cx="4827472" cy="65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[장르. 총스크린수. 관람객수, 등급]</a:t>
            </a:r>
          </a:p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=관객수_등급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7056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422222" y="5642266"/>
          <a:ext cx="10268121" cy="4130656"/>
        </p:xfrm>
        <a:graphic>
          <a:graphicData uri="http://schemas.openxmlformats.org/drawingml/2006/table">
            <a:tbl>
              <a:tblPr/>
              <a:tblGrid>
                <a:gridCol w="4763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100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965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3014692" y="4644241"/>
            <a:ext cx="11019493" cy="814946"/>
          </a:xfrm>
          <a:custGeom>
            <a:avLst/>
            <a:gdLst/>
            <a:ahLst/>
            <a:cxnLst/>
            <a:rect l="l" t="t" r="r" b="b"/>
            <a:pathLst>
              <a:path w="11019493" h="814946">
                <a:moveTo>
                  <a:pt x="0" y="0"/>
                </a:moveTo>
                <a:lnTo>
                  <a:pt x="11019493" y="0"/>
                </a:lnTo>
                <a:lnTo>
                  <a:pt x="11019493" y="814946"/>
                </a:lnTo>
                <a:lnTo>
                  <a:pt x="0" y="814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226462" y="5961783"/>
            <a:ext cx="5423426" cy="602603"/>
          </a:xfrm>
          <a:custGeom>
            <a:avLst/>
            <a:gdLst/>
            <a:ahLst/>
            <a:cxnLst/>
            <a:rect l="l" t="t" r="r" b="b"/>
            <a:pathLst>
              <a:path w="5423426" h="602603">
                <a:moveTo>
                  <a:pt x="0" y="0"/>
                </a:moveTo>
                <a:lnTo>
                  <a:pt x="5423426" y="0"/>
                </a:lnTo>
                <a:lnTo>
                  <a:pt x="5423426" y="602603"/>
                </a:lnTo>
                <a:lnTo>
                  <a:pt x="0" y="6026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240141" y="6954911"/>
            <a:ext cx="3130121" cy="2751595"/>
          </a:xfrm>
          <a:custGeom>
            <a:avLst/>
            <a:gdLst/>
            <a:ahLst/>
            <a:cxnLst/>
            <a:rect l="l" t="t" r="r" b="b"/>
            <a:pathLst>
              <a:path w="3130121" h="2751595">
                <a:moveTo>
                  <a:pt x="0" y="0"/>
                </a:moveTo>
                <a:lnTo>
                  <a:pt x="3130121" y="0"/>
                </a:lnTo>
                <a:lnTo>
                  <a:pt x="3130121" y="2751594"/>
                </a:lnTo>
                <a:lnTo>
                  <a:pt x="0" y="27515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47662" y="7996945"/>
            <a:ext cx="389532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분류분석 성능 지표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42547" y="4111912"/>
            <a:ext cx="48274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5등급 데이터로 학습 시 정확도 : </a:t>
            </a:r>
            <a:r>
              <a:rPr lang="en-US" sz="2000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41.50%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39271" y="6065917"/>
            <a:ext cx="351210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f1 score  결과 값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24439" y="3113003"/>
            <a:ext cx="4827472" cy="65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[장르. 총스크린수. 관람객수, 등급]</a:t>
            </a:r>
          </a:p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=관객수_등급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14692" y="3200670"/>
            <a:ext cx="4827472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5등급으로 학습 결과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1596" y="-819950"/>
            <a:ext cx="18311191" cy="11220147"/>
            <a:chOff x="-6108" y="-38100"/>
            <a:chExt cx="4822701" cy="2955100"/>
          </a:xfrm>
        </p:grpSpPr>
        <p:sp>
          <p:nvSpPr>
            <p:cNvPr id="4" name="Freeform 4"/>
            <p:cNvSpPr/>
            <p:nvPr/>
          </p:nvSpPr>
          <p:spPr>
            <a:xfrm>
              <a:off x="-6108" y="182346"/>
              <a:ext cx="4816592" cy="2734654"/>
            </a:xfrm>
            <a:custGeom>
              <a:avLst/>
              <a:gdLst/>
              <a:ahLst/>
              <a:cxnLst/>
              <a:rect l="l" t="t" r="r" b="b"/>
              <a:pathLst>
                <a:path w="4816592" h="2734654">
                  <a:moveTo>
                    <a:pt x="0" y="0"/>
                  </a:moveTo>
                  <a:lnTo>
                    <a:pt x="4816592" y="0"/>
                  </a:lnTo>
                  <a:lnTo>
                    <a:pt x="4816592" y="2734654"/>
                  </a:lnTo>
                  <a:lnTo>
                    <a:pt x="0" y="273465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72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7467551" y="3369707"/>
            <a:ext cx="3729003" cy="5636143"/>
          </a:xfrm>
          <a:custGeom>
            <a:avLst/>
            <a:gdLst/>
            <a:ahLst/>
            <a:cxnLst/>
            <a:rect l="l" t="t" r="r" b="b"/>
            <a:pathLst>
              <a:path w="3729003" h="5636143">
                <a:moveTo>
                  <a:pt x="0" y="0"/>
                </a:moveTo>
                <a:lnTo>
                  <a:pt x="3729003" y="0"/>
                </a:lnTo>
                <a:lnTo>
                  <a:pt x="3729003" y="5636143"/>
                </a:lnTo>
                <a:lnTo>
                  <a:pt x="0" y="5636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696" y="3369707"/>
            <a:ext cx="5490677" cy="5776055"/>
          </a:xfrm>
          <a:custGeom>
            <a:avLst/>
            <a:gdLst/>
            <a:ahLst/>
            <a:cxnLst/>
            <a:rect l="l" t="t" r="r" b="b"/>
            <a:pathLst>
              <a:path w="5490677" h="5776055">
                <a:moveTo>
                  <a:pt x="0" y="0"/>
                </a:moveTo>
                <a:lnTo>
                  <a:pt x="5490677" y="0"/>
                </a:lnTo>
                <a:lnTo>
                  <a:pt x="5490677" y="5776055"/>
                </a:lnTo>
                <a:lnTo>
                  <a:pt x="0" y="57760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519377" y="5482967"/>
            <a:ext cx="928620" cy="9286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fastAPI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88573" y="3777207"/>
            <a:ext cx="6219471" cy="265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① </a:t>
            </a:r>
            <a:r>
              <a:rPr lang="en-US" sz="2300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독립변수</a:t>
            </a: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장르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select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option으로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20개의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장르가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나열</a:t>
            </a: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오픈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스크린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영화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개봉전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스크린수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(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예상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)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관람객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손익분기점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기준으로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(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예상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)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관람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등급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select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option으로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4개의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등급이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나열</a:t>
            </a: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688573" y="6662012"/>
            <a:ext cx="6219471" cy="172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② </a:t>
            </a:r>
            <a:r>
              <a:rPr lang="en-US" sz="2300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</a:t>
            </a: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예측된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계절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독립변수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입력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기준으로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영화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</a:p>
          <a:p>
            <a:pPr algn="ctr">
              <a:lnSpc>
                <a:spcPts val="3726"/>
              </a:lnSpc>
            </a:pP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계절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예측</a:t>
            </a: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D39D53-7CA2-4D4F-AA22-6F5B87EC9F54}"/>
              </a:ext>
            </a:extLst>
          </p:cNvPr>
          <p:cNvSpPr/>
          <p:nvPr/>
        </p:nvSpPr>
        <p:spPr>
          <a:xfrm>
            <a:off x="1219200" y="4381500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7F8395-848E-46BD-8A40-0E3C3F1B7EB9}"/>
              </a:ext>
            </a:extLst>
          </p:cNvPr>
          <p:cNvSpPr/>
          <p:nvPr/>
        </p:nvSpPr>
        <p:spPr>
          <a:xfrm>
            <a:off x="1219200" y="5374081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5255B9-19F5-466D-8B96-2444430D6F5E}"/>
              </a:ext>
            </a:extLst>
          </p:cNvPr>
          <p:cNvSpPr/>
          <p:nvPr/>
        </p:nvSpPr>
        <p:spPr>
          <a:xfrm>
            <a:off x="1219200" y="6368319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DF1F5E-5AE1-409F-B002-3E78DB28A60E}"/>
              </a:ext>
            </a:extLst>
          </p:cNvPr>
          <p:cNvSpPr/>
          <p:nvPr/>
        </p:nvSpPr>
        <p:spPr>
          <a:xfrm>
            <a:off x="1219200" y="7362557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8F0E63-CE96-4EDB-BCCC-53F339BCF37C}"/>
              </a:ext>
            </a:extLst>
          </p:cNvPr>
          <p:cNvSpPr/>
          <p:nvPr/>
        </p:nvSpPr>
        <p:spPr>
          <a:xfrm>
            <a:off x="7564634" y="7647156"/>
            <a:ext cx="3305461" cy="686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B8612B-9851-4FD1-A4C1-DA321F9E446B}"/>
              </a:ext>
            </a:extLst>
          </p:cNvPr>
          <p:cNvSpPr txBox="1"/>
          <p:nvPr/>
        </p:nvSpPr>
        <p:spPr>
          <a:xfrm>
            <a:off x="821865" y="3750474"/>
            <a:ext cx="4136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①</a:t>
            </a:r>
            <a:endParaRPr lang="ko-KR" altLang="en-US" sz="3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75D365-44EE-462C-BA5F-66E54248035C}"/>
              </a:ext>
            </a:extLst>
          </p:cNvPr>
          <p:cNvSpPr txBox="1"/>
          <p:nvPr/>
        </p:nvSpPr>
        <p:spPr>
          <a:xfrm>
            <a:off x="7125093" y="7062381"/>
            <a:ext cx="413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②</a:t>
            </a:r>
            <a:endParaRPr lang="ko-KR" altLang="en-US" sz="3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7056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99374" y="3532786"/>
            <a:ext cx="238922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연구 결과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4944151" y="3599461"/>
          <a:ext cx="11044475" cy="4623360"/>
        </p:xfrm>
        <a:graphic>
          <a:graphicData uri="http://schemas.openxmlformats.org/drawingml/2006/table">
            <a:tbl>
              <a:tblPr/>
              <a:tblGrid>
                <a:gridCol w="3220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8332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관객 수와 스크린 수의 관계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스크린 수와 관객 수 사이의 상관계수 0.4 양의 상관관계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332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관객 수와 스크린 수의 관계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스크린 수가 증가할수록 관객 수가 증가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332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특정 장르 분석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드라마와 애니메이션은 개봉작 수가 가장  많아 대중적인 장르로 보임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332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특정 장르 분석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사극 장르는 개봉작 수는 적지만 평균 관객 수가 높음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5016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개봉 시기 트렌드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여름 (7~8월) 시즌에는 관객 수 증가 경향이 보임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5016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개봉 시기 트렌드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11월과 연말에 개봉작이 집중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7056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4519973" y="3583456"/>
          <a:ext cx="11892831" cy="4931052"/>
        </p:xfrm>
        <a:graphic>
          <a:graphicData uri="http://schemas.openxmlformats.org/drawingml/2006/table">
            <a:tbl>
              <a:tblPr/>
              <a:tblGrid>
                <a:gridCol w="3219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3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7933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기반 전략 수립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계절별 트렌드와 장르 선호도를 분석하여 맞춤형 영화 제작 및 마케팅 전략 마련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933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기반 전략 수립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관객 집중도가 높은 장르 (사극)와 시기(11월, 연말)를 활용한 배급 전략 최적화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933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딥러닝 결과 활용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딥러닝 예측 결과를 기반으로 개봉 시기와 장르 선정에 대한 의사 결정 강화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933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딥러닝 결과 활용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증폭을 통해 모델의 정확도와 신뢰도 개선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4614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추가 연구 및 개선 방안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양 확대 및 새로운 변수 생성으로 예측 정확도를 높이는 연구 필요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4706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추가 연구 및 개선 방안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트렌드 영화 ,지역별 영화 관람 패턴 등 외부 데이터를 결합하여 보다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풍부한 인사이트 도출 가능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5196" y="3516781"/>
            <a:ext cx="2389225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시사점 및 개선방안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90378" y="1053074"/>
            <a:ext cx="696765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사용출처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031890" y="2969597"/>
            <a:ext cx="14224220" cy="954007"/>
            <a:chOff x="0" y="0"/>
            <a:chExt cx="3746297" cy="2512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46297" cy="251261"/>
            </a:xfrm>
            <a:custGeom>
              <a:avLst/>
              <a:gdLst/>
              <a:ahLst/>
              <a:cxnLst/>
              <a:rect l="l" t="t" r="r" b="b"/>
              <a:pathLst>
                <a:path w="3746297" h="251261">
                  <a:moveTo>
                    <a:pt x="8164" y="0"/>
                  </a:moveTo>
                  <a:lnTo>
                    <a:pt x="3738133" y="0"/>
                  </a:lnTo>
                  <a:cubicBezTo>
                    <a:pt x="3740298" y="0"/>
                    <a:pt x="3742375" y="860"/>
                    <a:pt x="3743906" y="2391"/>
                  </a:cubicBezTo>
                  <a:cubicBezTo>
                    <a:pt x="3745437" y="3922"/>
                    <a:pt x="3746297" y="5999"/>
                    <a:pt x="3746297" y="8164"/>
                  </a:cubicBezTo>
                  <a:lnTo>
                    <a:pt x="3746297" y="243097"/>
                  </a:lnTo>
                  <a:cubicBezTo>
                    <a:pt x="3746297" y="245262"/>
                    <a:pt x="3745437" y="247339"/>
                    <a:pt x="3743906" y="248870"/>
                  </a:cubicBezTo>
                  <a:cubicBezTo>
                    <a:pt x="3742375" y="250401"/>
                    <a:pt x="3740298" y="251261"/>
                    <a:pt x="3738133" y="251261"/>
                  </a:cubicBezTo>
                  <a:lnTo>
                    <a:pt x="8164" y="251261"/>
                  </a:lnTo>
                  <a:cubicBezTo>
                    <a:pt x="5999" y="251261"/>
                    <a:pt x="3922" y="250401"/>
                    <a:pt x="2391" y="248870"/>
                  </a:cubicBezTo>
                  <a:cubicBezTo>
                    <a:pt x="860" y="247339"/>
                    <a:pt x="0" y="245262"/>
                    <a:pt x="0" y="243097"/>
                  </a:cubicBezTo>
                  <a:lnTo>
                    <a:pt x="0" y="8164"/>
                  </a:lnTo>
                  <a:cubicBezTo>
                    <a:pt x="0" y="5999"/>
                    <a:pt x="860" y="3922"/>
                    <a:pt x="2391" y="2391"/>
                  </a:cubicBezTo>
                  <a:cubicBezTo>
                    <a:pt x="3922" y="860"/>
                    <a:pt x="5999" y="0"/>
                    <a:pt x="8164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46297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KOFIC 영화진흥위원회 : https://www.kofic.or.kr/kofic/business/main/main.do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031890" y="4561779"/>
            <a:ext cx="14224220" cy="4302827"/>
          </a:xfrm>
          <a:custGeom>
            <a:avLst/>
            <a:gdLst/>
            <a:ahLst/>
            <a:cxnLst/>
            <a:rect l="l" t="t" r="r" b="b"/>
            <a:pathLst>
              <a:path w="14224220" h="4302827">
                <a:moveTo>
                  <a:pt x="0" y="0"/>
                </a:moveTo>
                <a:lnTo>
                  <a:pt x="14224220" y="0"/>
                </a:lnTo>
                <a:lnTo>
                  <a:pt x="14224220" y="4302827"/>
                </a:lnTo>
                <a:lnTo>
                  <a:pt x="0" y="4302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453922" y="2891828"/>
            <a:ext cx="5775220" cy="954007"/>
            <a:chOff x="0" y="0"/>
            <a:chExt cx="1521046" cy="2512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1046" cy="251261"/>
            </a:xfrm>
            <a:custGeom>
              <a:avLst/>
              <a:gdLst/>
              <a:ahLst/>
              <a:cxnLst/>
              <a:rect l="l" t="t" r="r" b="b"/>
              <a:pathLst>
                <a:path w="1521046" h="251261">
                  <a:moveTo>
                    <a:pt x="20108" y="0"/>
                  </a:moveTo>
                  <a:lnTo>
                    <a:pt x="1500938" y="0"/>
                  </a:lnTo>
                  <a:cubicBezTo>
                    <a:pt x="1506271" y="0"/>
                    <a:pt x="1511385" y="2119"/>
                    <a:pt x="1515156" y="5890"/>
                  </a:cubicBezTo>
                  <a:cubicBezTo>
                    <a:pt x="1518927" y="9661"/>
                    <a:pt x="1521046" y="14775"/>
                    <a:pt x="1521046" y="20108"/>
                  </a:cubicBezTo>
                  <a:lnTo>
                    <a:pt x="1521046" y="231153"/>
                  </a:lnTo>
                  <a:cubicBezTo>
                    <a:pt x="1521046" y="236486"/>
                    <a:pt x="1518927" y="241601"/>
                    <a:pt x="1515156" y="245372"/>
                  </a:cubicBezTo>
                  <a:cubicBezTo>
                    <a:pt x="1511385" y="249143"/>
                    <a:pt x="1506271" y="251261"/>
                    <a:pt x="1500938" y="251261"/>
                  </a:cubicBezTo>
                  <a:lnTo>
                    <a:pt x="20108" y="251261"/>
                  </a:lnTo>
                  <a:cubicBezTo>
                    <a:pt x="14775" y="251261"/>
                    <a:pt x="9661" y="249143"/>
                    <a:pt x="5890" y="245372"/>
                  </a:cubicBezTo>
                  <a:cubicBezTo>
                    <a:pt x="2119" y="241601"/>
                    <a:pt x="0" y="236486"/>
                    <a:pt x="0" y="231153"/>
                  </a:cubicBezTo>
                  <a:lnTo>
                    <a:pt x="0" y="20108"/>
                  </a:lnTo>
                  <a:cubicBezTo>
                    <a:pt x="0" y="14775"/>
                    <a:pt x="2119" y="9661"/>
                    <a:pt x="5890" y="5890"/>
                  </a:cubicBezTo>
                  <a:cubicBezTo>
                    <a:pt x="9661" y="2119"/>
                    <a:pt x="14775" y="0"/>
                    <a:pt x="20108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21046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naver : https://www.naver.com (영화 평점)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2453922" y="4036800"/>
            <a:ext cx="5530146" cy="5928056"/>
          </a:xfrm>
          <a:custGeom>
            <a:avLst/>
            <a:gdLst/>
            <a:ahLst/>
            <a:cxnLst/>
            <a:rect l="l" t="t" r="r" b="b"/>
            <a:pathLst>
              <a:path w="5530146" h="5928056">
                <a:moveTo>
                  <a:pt x="0" y="0"/>
                </a:moveTo>
                <a:lnTo>
                  <a:pt x="5530146" y="0"/>
                </a:lnTo>
                <a:lnTo>
                  <a:pt x="5530146" y="5928056"/>
                </a:lnTo>
                <a:lnTo>
                  <a:pt x="0" y="592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169734" y="2891828"/>
            <a:ext cx="1853880" cy="954007"/>
            <a:chOff x="0" y="0"/>
            <a:chExt cx="488265" cy="2512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8265" cy="251261"/>
            </a:xfrm>
            <a:custGeom>
              <a:avLst/>
              <a:gdLst/>
              <a:ahLst/>
              <a:cxnLst/>
              <a:rect l="l" t="t" r="r" b="b"/>
              <a:pathLst>
                <a:path w="488265" h="251261">
                  <a:moveTo>
                    <a:pt x="62641" y="0"/>
                  </a:moveTo>
                  <a:lnTo>
                    <a:pt x="425624" y="0"/>
                  </a:lnTo>
                  <a:cubicBezTo>
                    <a:pt x="442237" y="0"/>
                    <a:pt x="458170" y="6600"/>
                    <a:pt x="469918" y="18347"/>
                  </a:cubicBezTo>
                  <a:cubicBezTo>
                    <a:pt x="481665" y="30095"/>
                    <a:pt x="488265" y="46028"/>
                    <a:pt x="488265" y="62641"/>
                  </a:cubicBezTo>
                  <a:lnTo>
                    <a:pt x="488265" y="188620"/>
                  </a:lnTo>
                  <a:cubicBezTo>
                    <a:pt x="488265" y="223216"/>
                    <a:pt x="460219" y="251261"/>
                    <a:pt x="425624" y="251261"/>
                  </a:cubicBezTo>
                  <a:lnTo>
                    <a:pt x="62641" y="251261"/>
                  </a:lnTo>
                  <a:cubicBezTo>
                    <a:pt x="46028" y="251261"/>
                    <a:pt x="30095" y="244661"/>
                    <a:pt x="18347" y="232914"/>
                  </a:cubicBezTo>
                  <a:cubicBezTo>
                    <a:pt x="6600" y="221167"/>
                    <a:pt x="0" y="205234"/>
                    <a:pt x="0" y="188620"/>
                  </a:cubicBezTo>
                  <a:lnTo>
                    <a:pt x="0" y="62641"/>
                  </a:lnTo>
                  <a:cubicBezTo>
                    <a:pt x="0" y="46028"/>
                    <a:pt x="6600" y="30095"/>
                    <a:pt x="18347" y="18347"/>
                  </a:cubicBezTo>
                  <a:cubicBezTo>
                    <a:pt x="30095" y="6600"/>
                    <a:pt x="46028" y="0"/>
                    <a:pt x="62641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8265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웹 크롤링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169734" y="4036800"/>
            <a:ext cx="6056812" cy="6013316"/>
          </a:xfrm>
          <a:custGeom>
            <a:avLst/>
            <a:gdLst/>
            <a:ahLst/>
            <a:cxnLst/>
            <a:rect l="l" t="t" r="r" b="b"/>
            <a:pathLst>
              <a:path w="6056812" h="6013316">
                <a:moveTo>
                  <a:pt x="0" y="0"/>
                </a:moveTo>
                <a:lnTo>
                  <a:pt x="6056812" y="0"/>
                </a:lnTo>
                <a:lnTo>
                  <a:pt x="6056812" y="6013316"/>
                </a:lnTo>
                <a:lnTo>
                  <a:pt x="0" y="6013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90378" y="1053074"/>
            <a:ext cx="747983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사용 출처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994083" y="4122060"/>
            <a:ext cx="8627415" cy="5866642"/>
          </a:xfrm>
          <a:custGeom>
            <a:avLst/>
            <a:gdLst/>
            <a:ahLst/>
            <a:cxnLst/>
            <a:rect l="l" t="t" r="r" b="b"/>
            <a:pathLst>
              <a:path w="8627415" h="5866642">
                <a:moveTo>
                  <a:pt x="0" y="0"/>
                </a:moveTo>
                <a:lnTo>
                  <a:pt x="8627415" y="0"/>
                </a:lnTo>
                <a:lnTo>
                  <a:pt x="8627415" y="5866642"/>
                </a:lnTo>
                <a:lnTo>
                  <a:pt x="0" y="5866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94083" y="2891828"/>
            <a:ext cx="8515871" cy="954007"/>
            <a:chOff x="0" y="0"/>
            <a:chExt cx="2242863" cy="2512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42863" cy="251261"/>
            </a:xfrm>
            <a:custGeom>
              <a:avLst/>
              <a:gdLst/>
              <a:ahLst/>
              <a:cxnLst/>
              <a:rect l="l" t="t" r="r" b="b"/>
              <a:pathLst>
                <a:path w="2242863" h="251261">
                  <a:moveTo>
                    <a:pt x="13637" y="0"/>
                  </a:moveTo>
                  <a:lnTo>
                    <a:pt x="2229226" y="0"/>
                  </a:lnTo>
                  <a:cubicBezTo>
                    <a:pt x="2232843" y="0"/>
                    <a:pt x="2236312" y="1437"/>
                    <a:pt x="2238869" y="3994"/>
                  </a:cubicBezTo>
                  <a:cubicBezTo>
                    <a:pt x="2241426" y="6551"/>
                    <a:pt x="2242863" y="10020"/>
                    <a:pt x="2242863" y="13637"/>
                  </a:cubicBezTo>
                  <a:lnTo>
                    <a:pt x="2242863" y="237624"/>
                  </a:lnTo>
                  <a:cubicBezTo>
                    <a:pt x="2242863" y="241241"/>
                    <a:pt x="2241426" y="244710"/>
                    <a:pt x="2238869" y="247267"/>
                  </a:cubicBezTo>
                  <a:cubicBezTo>
                    <a:pt x="2236312" y="249824"/>
                    <a:pt x="2232843" y="251261"/>
                    <a:pt x="2229226" y="251261"/>
                  </a:cubicBezTo>
                  <a:lnTo>
                    <a:pt x="13637" y="251261"/>
                  </a:lnTo>
                  <a:cubicBezTo>
                    <a:pt x="10020" y="251261"/>
                    <a:pt x="6551" y="249824"/>
                    <a:pt x="3994" y="247267"/>
                  </a:cubicBezTo>
                  <a:cubicBezTo>
                    <a:pt x="1437" y="244710"/>
                    <a:pt x="0" y="241241"/>
                    <a:pt x="0" y="237624"/>
                  </a:cubicBezTo>
                  <a:lnTo>
                    <a:pt x="0" y="13637"/>
                  </a:lnTo>
                  <a:cubicBezTo>
                    <a:pt x="0" y="10020"/>
                    <a:pt x="1437" y="6551"/>
                    <a:pt x="3994" y="3994"/>
                  </a:cubicBezTo>
                  <a:cubicBezTo>
                    <a:pt x="6551" y="1437"/>
                    <a:pt x="10020" y="0"/>
                    <a:pt x="13637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42863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cine21 : http://www.cine21.com (영화 평점)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1085700" y="4069912"/>
            <a:ext cx="5327104" cy="5860882"/>
          </a:xfrm>
          <a:custGeom>
            <a:avLst/>
            <a:gdLst/>
            <a:ahLst/>
            <a:cxnLst/>
            <a:rect l="l" t="t" r="r" b="b"/>
            <a:pathLst>
              <a:path w="5327104" h="5860882">
                <a:moveTo>
                  <a:pt x="0" y="0"/>
                </a:moveTo>
                <a:lnTo>
                  <a:pt x="5327104" y="0"/>
                </a:lnTo>
                <a:lnTo>
                  <a:pt x="5327104" y="5860881"/>
                </a:lnTo>
                <a:lnTo>
                  <a:pt x="0" y="5860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0378" y="1053074"/>
            <a:ext cx="747983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사용 출처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085700" y="2891828"/>
            <a:ext cx="1853880" cy="954007"/>
            <a:chOff x="0" y="0"/>
            <a:chExt cx="488265" cy="2512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8265" cy="251261"/>
            </a:xfrm>
            <a:custGeom>
              <a:avLst/>
              <a:gdLst/>
              <a:ahLst/>
              <a:cxnLst/>
              <a:rect l="l" t="t" r="r" b="b"/>
              <a:pathLst>
                <a:path w="488265" h="251261">
                  <a:moveTo>
                    <a:pt x="62641" y="0"/>
                  </a:moveTo>
                  <a:lnTo>
                    <a:pt x="425624" y="0"/>
                  </a:lnTo>
                  <a:cubicBezTo>
                    <a:pt x="442237" y="0"/>
                    <a:pt x="458170" y="6600"/>
                    <a:pt x="469918" y="18347"/>
                  </a:cubicBezTo>
                  <a:cubicBezTo>
                    <a:pt x="481665" y="30095"/>
                    <a:pt x="488265" y="46028"/>
                    <a:pt x="488265" y="62641"/>
                  </a:cubicBezTo>
                  <a:lnTo>
                    <a:pt x="488265" y="188620"/>
                  </a:lnTo>
                  <a:cubicBezTo>
                    <a:pt x="488265" y="223216"/>
                    <a:pt x="460219" y="251261"/>
                    <a:pt x="425624" y="251261"/>
                  </a:cubicBezTo>
                  <a:lnTo>
                    <a:pt x="62641" y="251261"/>
                  </a:lnTo>
                  <a:cubicBezTo>
                    <a:pt x="46028" y="251261"/>
                    <a:pt x="30095" y="244661"/>
                    <a:pt x="18347" y="232914"/>
                  </a:cubicBezTo>
                  <a:cubicBezTo>
                    <a:pt x="6600" y="221167"/>
                    <a:pt x="0" y="205234"/>
                    <a:pt x="0" y="188620"/>
                  </a:cubicBezTo>
                  <a:lnTo>
                    <a:pt x="0" y="62641"/>
                  </a:lnTo>
                  <a:cubicBezTo>
                    <a:pt x="0" y="46028"/>
                    <a:pt x="6600" y="30095"/>
                    <a:pt x="18347" y="18347"/>
                  </a:cubicBezTo>
                  <a:cubicBezTo>
                    <a:pt x="30095" y="6600"/>
                    <a:pt x="46028" y="0"/>
                    <a:pt x="62641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88265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웹 크롤링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53017" y="5518393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802125" y="3848862"/>
            <a:ext cx="9098140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8267" y="5808905"/>
            <a:ext cx="14537608" cy="44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90378" y="1053074"/>
            <a:ext cx="696765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서론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875196" y="3483223"/>
            <a:ext cx="4081384" cy="954007"/>
            <a:chOff x="0" y="0"/>
            <a:chExt cx="1074933" cy="2512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4933" cy="251261"/>
            </a:xfrm>
            <a:custGeom>
              <a:avLst/>
              <a:gdLst/>
              <a:ahLst/>
              <a:cxnLst/>
              <a:rect l="l" t="t" r="r" b="b"/>
              <a:pathLst>
                <a:path w="1074933" h="251261">
                  <a:moveTo>
                    <a:pt x="28453" y="0"/>
                  </a:moveTo>
                  <a:lnTo>
                    <a:pt x="1046479" y="0"/>
                  </a:lnTo>
                  <a:cubicBezTo>
                    <a:pt x="1062194" y="0"/>
                    <a:pt x="1074933" y="12739"/>
                    <a:pt x="1074933" y="28453"/>
                  </a:cubicBezTo>
                  <a:lnTo>
                    <a:pt x="1074933" y="222808"/>
                  </a:lnTo>
                  <a:cubicBezTo>
                    <a:pt x="1074933" y="238522"/>
                    <a:pt x="1062194" y="251261"/>
                    <a:pt x="1046479" y="251261"/>
                  </a:cubicBezTo>
                  <a:lnTo>
                    <a:pt x="28453" y="251261"/>
                  </a:lnTo>
                  <a:cubicBezTo>
                    <a:pt x="20907" y="251261"/>
                    <a:pt x="13670" y="248263"/>
                    <a:pt x="8334" y="242927"/>
                  </a:cubicBezTo>
                  <a:cubicBezTo>
                    <a:pt x="2998" y="237591"/>
                    <a:pt x="0" y="230354"/>
                    <a:pt x="0" y="222808"/>
                  </a:cubicBezTo>
                  <a:lnTo>
                    <a:pt x="0" y="28453"/>
                  </a:lnTo>
                  <a:cubicBezTo>
                    <a:pt x="0" y="12739"/>
                    <a:pt x="12739" y="0"/>
                    <a:pt x="28453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74933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06799" y="3321708"/>
            <a:ext cx="4349782" cy="905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2453" lvl="1" indent="-381226" algn="l">
              <a:lnSpc>
                <a:spcPts val="8051"/>
              </a:lnSpc>
              <a:buFont typeface="Arial"/>
              <a:buChar char="•"/>
            </a:pPr>
            <a:r>
              <a:rPr lang="en-US" sz="353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주제 선정 및 배경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67683" y="4980155"/>
            <a:ext cx="12979809" cy="36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 산업은 관객의 선호와 트렌드 변화에 민감</a:t>
            </a: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계절과 영화 장르에 따른 관객수 간의 관계 증명</a:t>
            </a: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 제작 및 마케팅 전략 수립에 있어 데이터 필요</a:t>
            </a:r>
          </a:p>
          <a:p>
            <a:pPr algn="l">
              <a:lnSpc>
                <a:spcPts val="7296"/>
              </a:lnSpc>
            </a:pPr>
            <a:endParaRPr lang="en-US" sz="320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324207" y="3418410"/>
            <a:ext cx="10088597" cy="80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 평점, 개봉월, 장르 데이터 분석하여 계절별, 관객수 예측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90378" y="1053074"/>
            <a:ext cx="696765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서론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21316" y="3361583"/>
            <a:ext cx="4081384" cy="954007"/>
            <a:chOff x="0" y="0"/>
            <a:chExt cx="1074933" cy="2512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4933" cy="251261"/>
            </a:xfrm>
            <a:custGeom>
              <a:avLst/>
              <a:gdLst/>
              <a:ahLst/>
              <a:cxnLst/>
              <a:rect l="l" t="t" r="r" b="b"/>
              <a:pathLst>
                <a:path w="1074933" h="251261">
                  <a:moveTo>
                    <a:pt x="28453" y="0"/>
                  </a:moveTo>
                  <a:lnTo>
                    <a:pt x="1046479" y="0"/>
                  </a:lnTo>
                  <a:cubicBezTo>
                    <a:pt x="1062194" y="0"/>
                    <a:pt x="1074933" y="12739"/>
                    <a:pt x="1074933" y="28453"/>
                  </a:cubicBezTo>
                  <a:lnTo>
                    <a:pt x="1074933" y="222808"/>
                  </a:lnTo>
                  <a:cubicBezTo>
                    <a:pt x="1074933" y="238522"/>
                    <a:pt x="1062194" y="251261"/>
                    <a:pt x="1046479" y="251261"/>
                  </a:cubicBezTo>
                  <a:lnTo>
                    <a:pt x="28453" y="251261"/>
                  </a:lnTo>
                  <a:cubicBezTo>
                    <a:pt x="20907" y="251261"/>
                    <a:pt x="13670" y="248263"/>
                    <a:pt x="8334" y="242927"/>
                  </a:cubicBezTo>
                  <a:cubicBezTo>
                    <a:pt x="2998" y="237591"/>
                    <a:pt x="0" y="230354"/>
                    <a:pt x="0" y="222808"/>
                  </a:cubicBezTo>
                  <a:lnTo>
                    <a:pt x="0" y="28453"/>
                  </a:lnTo>
                  <a:cubicBezTo>
                    <a:pt x="0" y="12739"/>
                    <a:pt x="12739" y="0"/>
                    <a:pt x="28453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74933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553989" y="3184714"/>
            <a:ext cx="2416038" cy="92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99939" y="4753740"/>
            <a:ext cx="13566745" cy="4535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 평점, 개봉월, 장르 데이터 분석하여 계절별, 관객수 예측영화 평점, </a:t>
            </a:r>
          </a:p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     개봉일, 장르 데이터를 분석하여 트렌드를 시각화</a:t>
            </a: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딥러닝 모델을 통해 계절별 인기 장르를 예측</a:t>
            </a: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분석 결과를 통해 영화 제작 및 마케팅 전략 수립에 필요한 인사이트 제공</a:t>
            </a:r>
          </a:p>
          <a:p>
            <a:pPr algn="l">
              <a:lnSpc>
                <a:spcPts val="7296"/>
              </a:lnSpc>
            </a:pPr>
            <a:endParaRPr lang="en-US" sz="320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1700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567178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 rot="5400000">
            <a:off x="5313809" y="5281590"/>
            <a:ext cx="418974" cy="294474"/>
            <a:chOff x="0" y="0"/>
            <a:chExt cx="812800" cy="5712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8921976" y="5281590"/>
            <a:ext cx="418974" cy="294474"/>
            <a:chOff x="0" y="0"/>
            <a:chExt cx="812800" cy="571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2583792" y="5281590"/>
            <a:ext cx="418974" cy="294474"/>
            <a:chOff x="0" y="0"/>
            <a:chExt cx="812800" cy="5712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189691" y="3924381"/>
            <a:ext cx="3008893" cy="300889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822933" y="3924381"/>
            <a:ext cx="3008893" cy="300889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456174" y="3924381"/>
            <a:ext cx="3008893" cy="300889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089416" y="3924381"/>
            <a:ext cx="3008893" cy="300889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014804" y="1069098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11099" y="1069098"/>
            <a:ext cx="8091608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진행과정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61158" y="1708518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WORK FLOW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387218" y="7219023"/>
            <a:ext cx="2690755" cy="105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1월 13일, 14일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데이터 수집 및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평점 웹 크롤링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968618" y="7219023"/>
            <a:ext cx="2690755" cy="105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15일 ~ 17일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데이터 전처리 및 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그래프, 시각화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548246" y="7219023"/>
            <a:ext cx="2690755" cy="70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17일 ~ 22일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계절, 관객수 DNN학습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337638" y="7219023"/>
            <a:ext cx="2690755" cy="70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22일 ~ 24일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모델 예측, 사용 그래프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361269" y="5372247"/>
            <a:ext cx="2665738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수집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536503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923009" y="5428794"/>
            <a:ext cx="2808740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전처리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169744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548246" y="5428794"/>
            <a:ext cx="2773946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DNN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802986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260993" y="5171619"/>
            <a:ext cx="2665738" cy="104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모델 사용 및 예측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525380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1700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567178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791977" y="2791016"/>
            <a:ext cx="10704047" cy="7296227"/>
          </a:xfrm>
          <a:custGeom>
            <a:avLst/>
            <a:gdLst/>
            <a:ahLst/>
            <a:cxnLst/>
            <a:rect l="l" t="t" r="r" b="b"/>
            <a:pathLst>
              <a:path w="10704047" h="7296227">
                <a:moveTo>
                  <a:pt x="0" y="0"/>
                </a:moveTo>
                <a:lnTo>
                  <a:pt x="10704046" y="0"/>
                </a:lnTo>
                <a:lnTo>
                  <a:pt x="10704046" y="7296227"/>
                </a:lnTo>
                <a:lnTo>
                  <a:pt x="0" y="7296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3" b="-61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14804" y="1069098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11099" y="1069098"/>
            <a:ext cx="8091608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진행과정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61158" y="1708518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WORK FLOW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390378" y="2891828"/>
            <a:ext cx="11301259" cy="593316"/>
          </a:xfrm>
          <a:custGeom>
            <a:avLst/>
            <a:gdLst/>
            <a:ahLst/>
            <a:cxnLst/>
            <a:rect l="l" t="t" r="r" b="b"/>
            <a:pathLst>
              <a:path w="11301259" h="593316">
                <a:moveTo>
                  <a:pt x="0" y="0"/>
                </a:moveTo>
                <a:lnTo>
                  <a:pt x="11301259" y="0"/>
                </a:lnTo>
                <a:lnTo>
                  <a:pt x="11301259" y="593316"/>
                </a:lnTo>
                <a:lnTo>
                  <a:pt x="0" y="593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90378" y="3761369"/>
            <a:ext cx="11301259" cy="593316"/>
          </a:xfrm>
          <a:custGeom>
            <a:avLst/>
            <a:gdLst/>
            <a:ahLst/>
            <a:cxnLst/>
            <a:rect l="l" t="t" r="r" b="b"/>
            <a:pathLst>
              <a:path w="11301259" h="593316">
                <a:moveTo>
                  <a:pt x="0" y="0"/>
                </a:moveTo>
                <a:lnTo>
                  <a:pt x="11301259" y="0"/>
                </a:lnTo>
                <a:lnTo>
                  <a:pt x="11301259" y="593316"/>
                </a:lnTo>
                <a:lnTo>
                  <a:pt x="0" y="593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390378" y="4630910"/>
            <a:ext cx="11301259" cy="1101873"/>
          </a:xfrm>
          <a:custGeom>
            <a:avLst/>
            <a:gdLst/>
            <a:ahLst/>
            <a:cxnLst/>
            <a:rect l="l" t="t" r="r" b="b"/>
            <a:pathLst>
              <a:path w="11301259" h="1101873">
                <a:moveTo>
                  <a:pt x="0" y="0"/>
                </a:moveTo>
                <a:lnTo>
                  <a:pt x="11301259" y="0"/>
                </a:lnTo>
                <a:lnTo>
                  <a:pt x="11301259" y="1101873"/>
                </a:lnTo>
                <a:lnTo>
                  <a:pt x="0" y="11018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390378" y="8149940"/>
            <a:ext cx="11301259" cy="678076"/>
          </a:xfrm>
          <a:custGeom>
            <a:avLst/>
            <a:gdLst/>
            <a:ahLst/>
            <a:cxnLst/>
            <a:rect l="l" t="t" r="r" b="b"/>
            <a:pathLst>
              <a:path w="11301259" h="678076">
                <a:moveTo>
                  <a:pt x="0" y="0"/>
                </a:moveTo>
                <a:lnTo>
                  <a:pt x="11301259" y="0"/>
                </a:lnTo>
                <a:lnTo>
                  <a:pt x="11301259" y="678076"/>
                </a:lnTo>
                <a:lnTo>
                  <a:pt x="0" y="6780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390378" y="6009008"/>
            <a:ext cx="11301259" cy="1864708"/>
          </a:xfrm>
          <a:custGeom>
            <a:avLst/>
            <a:gdLst/>
            <a:ahLst/>
            <a:cxnLst/>
            <a:rect l="l" t="t" r="r" b="b"/>
            <a:pathLst>
              <a:path w="11301259" h="1864708">
                <a:moveTo>
                  <a:pt x="0" y="0"/>
                </a:moveTo>
                <a:lnTo>
                  <a:pt x="11301259" y="0"/>
                </a:lnTo>
                <a:lnTo>
                  <a:pt x="11301259" y="1864707"/>
                </a:lnTo>
                <a:lnTo>
                  <a:pt x="0" y="18647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94083" y="1053074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0378" y="1053074"/>
            <a:ext cx="696765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개발환경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227630" y="2997668"/>
            <a:ext cx="4584686" cy="5606344"/>
          </a:xfrm>
          <a:custGeom>
            <a:avLst/>
            <a:gdLst/>
            <a:ahLst/>
            <a:cxnLst/>
            <a:rect l="l" t="t" r="r" b="b"/>
            <a:pathLst>
              <a:path w="4584686" h="5606344">
                <a:moveTo>
                  <a:pt x="0" y="0"/>
                </a:moveTo>
                <a:lnTo>
                  <a:pt x="4584687" y="0"/>
                </a:lnTo>
                <a:lnTo>
                  <a:pt x="4584687" y="5606343"/>
                </a:lnTo>
                <a:lnTo>
                  <a:pt x="0" y="5606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277008" y="6279526"/>
            <a:ext cx="130760" cy="13076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90378" y="1053074"/>
            <a:ext cx="76051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자료 정제 및 통합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4203" y="8415531"/>
            <a:ext cx="5738114" cy="84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4"/>
              </a:lnSpc>
            </a:pPr>
            <a:r>
              <a:rPr lang="en-US" sz="3300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전처리 전 6043 rows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7801" y="2510828"/>
            <a:ext cx="7581055" cy="92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ctr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컬럼 삭제 및 컬럼명 변경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65333" y="4129938"/>
            <a:ext cx="9645990" cy="4261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불필요한 컬럼 삭제</a:t>
            </a:r>
          </a:p>
          <a:p>
            <a:pPr algn="ctr">
              <a:lnSpc>
                <a:spcPts val="2800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 = movie.drop(columns={'NO','DRCTR_NM','MAKR_NM','INCME_CMPNY_NM','MOVIE_TY_NM','MOVIE_STLE_NM','NLTY_NM','SALES_PRICE',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'SEOUL_SALES_PRICE','SEOUL_VIEWNG_NMPR_CO' ,'MOVIE_SDIV_NM'})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sz="1732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컬럼명 변경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 = movies.rename(columns=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{'MOVIE_NM':'영화제목', 'DISTB_CMPNY_NM':'유통회사명', 'OPN_DE':'개봉일', 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            'TOT_SCRN_CO':'총스크린수', 'VIEWNG_NMPR_CO':'관람객수', 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            'GENRE_NM':'장르', 'GRAD_NM':'등급', '네이버_평점':'네이버_평점', 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            '씨네21_평점':'씨네21_평점'})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695448" y="4274899"/>
            <a:ext cx="130760" cy="13076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1700"/>
            <a:ext cx="18288000" cy="10269944"/>
            <a:chOff x="0" y="0"/>
            <a:chExt cx="4816593" cy="270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841"/>
            </a:xfrm>
            <a:custGeom>
              <a:avLst/>
              <a:gdLst/>
              <a:ahLst/>
              <a:cxnLst/>
              <a:rect l="l" t="t" r="r" b="b"/>
              <a:pathLst>
                <a:path w="4816592" h="2704841">
                  <a:moveTo>
                    <a:pt x="0" y="0"/>
                  </a:moveTo>
                  <a:lnTo>
                    <a:pt x="4816592" y="0"/>
                  </a:lnTo>
                  <a:lnTo>
                    <a:pt x="4816592" y="2704841"/>
                  </a:lnTo>
                  <a:lnTo>
                    <a:pt x="0" y="27048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114135" y="3006560"/>
            <a:ext cx="5841548" cy="5200625"/>
          </a:xfrm>
          <a:custGeom>
            <a:avLst/>
            <a:gdLst/>
            <a:ahLst/>
            <a:cxnLst/>
            <a:rect l="l" t="t" r="r" b="b"/>
            <a:pathLst>
              <a:path w="5841548" h="5200625">
                <a:moveTo>
                  <a:pt x="0" y="0"/>
                </a:moveTo>
                <a:lnTo>
                  <a:pt x="5841548" y="0"/>
                </a:lnTo>
                <a:lnTo>
                  <a:pt x="5841548" y="5200625"/>
                </a:lnTo>
                <a:lnTo>
                  <a:pt x="0" y="5200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053074"/>
            <a:ext cx="76051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자료 정제 및 통합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1752" y="2626400"/>
            <a:ext cx="5194686" cy="92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결측치 처리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55683" y="3904959"/>
            <a:ext cx="8371081" cy="5070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총스크린수 결측치 처리 (median)</a:t>
            </a:r>
          </a:p>
          <a:p>
            <a:pPr algn="ctr">
              <a:lnSpc>
                <a:spcPts val="2800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movies['총스크린수'] = movies['총스크린수'].str.replace(',','').astype(np.float32)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median_screen_count = movies['총스크린수'].median()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관람객수, 네이버_평점, 씨네21_평점 결측치 처리 (mean)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movies_visitors = movies.groupby(['장르', '개봉월'])['관람객수'].mean().unstack()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naver_mean = movies.groupby(['장르', '개봉월'])['네이버_평점'].mean().unstack()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cine_mean = movies.groupby(['장르', '개봉월'])['씨네21_평점'].mean().unstack()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sz="1732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네이버_평점, 씨네21_평점 기준 평균 평점 생성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2"/>
              </a:lnSpc>
              <a:spcBef>
                <a:spcPct val="0"/>
              </a:spcBef>
            </a:pPr>
            <a:r>
              <a:rPr lang="en-US" sz="173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movies_mean['평균평점'] = (movies_mean['네이버_평점']+movies_mean['씨네21_평점']) /2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633024" y="4062415"/>
            <a:ext cx="130760" cy="13076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63905" y="5778638"/>
            <a:ext cx="130760" cy="13076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635979" y="7756382"/>
            <a:ext cx="130760" cy="13076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1320</Words>
  <Application>Microsoft Office PowerPoint</Application>
  <PresentationFormat>사용자 지정</PresentationFormat>
  <Paragraphs>235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Arial</vt:lpstr>
      <vt:lpstr>Calibri</vt:lpstr>
      <vt:lpstr>윤고딕 Bold</vt:lpstr>
      <vt:lpstr>윤고딕</vt:lpstr>
      <vt:lpstr>각진펜 Bold</vt:lpstr>
      <vt:lpstr>윤고딕 Light</vt:lpstr>
      <vt:lpstr>각진펜</vt:lpstr>
      <vt:lpstr>TDTD순고딕</vt:lpstr>
      <vt:lpstr>윤고딕 Semi-Bold</vt:lpstr>
      <vt:lpstr>TDTD한강고딕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파스텔 블루 심플한 팀 프로젝트 발표 프레젠테이션</dc:title>
  <cp:lastModifiedBy>201-23</cp:lastModifiedBy>
  <cp:revision>3</cp:revision>
  <dcterms:created xsi:type="dcterms:W3CDTF">2006-08-16T00:00:00Z</dcterms:created>
  <dcterms:modified xsi:type="dcterms:W3CDTF">2025-01-24T07:44:11Z</dcterms:modified>
  <dc:identifier>DAGcbWH99_4</dc:identifier>
</cp:coreProperties>
</file>